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00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95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7521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8198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84855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25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583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4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44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56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803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2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451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65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892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769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7537-19A7-4784-ADF7-9ADC59581BFF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BF138F-3FBF-405C-A1F3-CA9677BEA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us.org.ua/wp-content/uploads/2020/08/5f33bd14a0460483061713_compressed.pd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Zgfw1C" TargetMode="External"/><Relationship Id="rId7" Type="http://schemas.openxmlformats.org/officeDocument/2006/relationships/hyperlink" Target="https://imzo.gov.ua/2021/08/10/lyst-mon-vid-09-08-2021-1-9-404-pro-pereliky-navchal-noi-literatury-ta-navchal-nykh-prohram-rekomendovanykh-ministerstvom-osvity-i-nauky-ukrainy-dlia-vykorystannia-v-osvitn-omu-protsesi-zakladiv-osvit/" TargetMode="External"/><Relationship Id="rId2" Type="http://schemas.openxmlformats.org/officeDocument/2006/relationships/hyperlink" Target="https://goo.gl/17YmaJ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it.ly/2InbGsO" TargetMode="External"/><Relationship Id="rId5" Type="http://schemas.openxmlformats.org/officeDocument/2006/relationships/hyperlink" Target="https://bit.ly/2Wn1Goi" TargetMode="External"/><Relationship Id="rId4" Type="http://schemas.openxmlformats.org/officeDocument/2006/relationships/hyperlink" Target="https://goo.gl/93BNk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mzo.gov.ua/2017/05/19/nakaz-mon-vid-17-05-2017-708-pro-provedennya-doslidno-eksperymentalnoji-roboty-vseukrajinskoho-rivnya-za-temoyu-naukovo-metodychni-zasady-stvorennya-ta-funktsionuvannya-vseukrajinskoho-naukovo-m/" TargetMode="External"/><Relationship Id="rId2" Type="http://schemas.openxmlformats.org/officeDocument/2006/relationships/hyperlink" Target="https://imzo.gov.ua/2018/04/15/nakaz-mon-vid-13-04-2018-366-pro-realizatsiyu-innovatsijnoho-osvitnoho-proektu-vseukrajinskoho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mzo.gov.ua/2016/02/29/nakaz-mon-vid-29-02-2016-188-pro-utvorennya-robochoyi-grupi-z-pitan-vprovadzhennya-stem-osviti-v-ukrayini/" TargetMode="External"/><Relationship Id="rId5" Type="http://schemas.openxmlformats.org/officeDocument/2006/relationships/hyperlink" Target="https://imzo.gov.ua/2016/11/10/plan-zahodiv-shhodo-vprovadzhennya-steam-osviti-v-ukrayini-na-2016-2018-roki/" TargetMode="External"/><Relationship Id="rId4" Type="http://schemas.openxmlformats.org/officeDocument/2006/relationships/hyperlink" Target="https://imzo.gov.ua/2017/04/26/nakaz-mon-vid-24-04-2017-628-pro-vnesennya-zmin-do-skladu-robochoji-hrupy-z-pytan-vprovadzhennya-stem-osvity-v-ukrajini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a8qM3NkT6QVtqGeFDVs7NheEX6zwtYGoS9e6n6bifJE/edit?usp=sharin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tem@imzo.gov.u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itcentr.in.ua/news/1-0-10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.facebook.com/l.php?u=https://mon.gov.ua/ua/osvita/zagalna-serednya-osvita/navchalni-programi?fbclid=IwAR0ermzIyV3kazcFNUyD6HftEvosQtwZ8osp4WFZIBJlWOEsH2PywIHlMfw&amp;h=AT1w5CFyv5leaAjOirK1qyEzmJd6vlbMXX4JbPL23iZWwIRrUjMbtrftD5EKHkn6q1H-8lTZo8Ch3oQ8Mk2YXAtaqoZd19nwpWEn4rwkeUVzh95BRksOQhK8xE0uQe-CKds&amp;__tn__=-UK-y-R&amp;c%5b0%5d=AT0ATBijUtm-qN7fvRMP2xToBU55vvVtmoBOzRKyTmJ1nObhelWOG5H53qLMEdhicyqb8FewxfI8dHTuHCGMq9DpliVr3cqsZ47QJRXFWyZpRJsFMKd4aWcAACUjwXjfl9frMM-i4q9mQ9Xcgpu0PIa7Jr_m0IuEAuoY1eDFRzBzq7XboRX5LaCwcqdeAXgz760WWtjkm5SjP6UlolXnYV871by24BiswSdhr3wgiOClkfZQI84" TargetMode="External"/><Relationship Id="rId2" Type="http://schemas.openxmlformats.org/officeDocument/2006/relationships/hyperlink" Target="https://l.facebook.com/l.php?u=https://www.kmu.gov.ua/npas/pro-deyaki-pitannya-derzhavnih-standartiv-povnoyi-zagalnoyi-serednoyi-osviti-i300920-898?fbclid=IwAR25Ha08Z37RWL3uXMYtI0OziFKTFBdlJ1kwgl004wYhwgE2h_82A9muwv4&amp;h=AT2qQhzsxEmTqJgc4_Xvp6T1-I1s_jqeguM4yhEOv7SEcQem0gvqU01TvxNYiw6l9wIljUZqOpE245HIz7wSwnmNZl4Tzf_xtkAQ75VumxL1ZkDgJPo0oZn8T4XVHyFzKIM&amp;__tn__=-UK-y-R&amp;c%5b0%5d=AT0ATBijUtm-qN7fvRMP2xToBU55vvVtmoBOzRKyTmJ1nObhelWOG5H53qLMEdhicyqb8FewxfI8dHTuHCGMq9DpliVr3cqsZ47QJRXFWyZpRJsFMKd4aWcAACUjwXjfl9frMM-i4q9mQ9Xcgpu0PIa7Jr_m0IuEAuoY1eDFRzBzq7XboRX5LaCwcqdeAXgz760WWtjkm5SjP6UlolXnYV871by24BiswSdhr3wgiOClkfZQI8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6981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uk-UA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н.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  <a:b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6498" y="2598234"/>
            <a:ext cx="7805854" cy="400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11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050" y="1189244"/>
            <a:ext cx="91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української та рідних мов і літератур в закладах загальної середньої освіти здійснюватиметься за такими рівнями:</a:t>
            </a:r>
            <a:endParaRPr lang="ru-RU" sz="2000" b="1" dirty="0" smtClean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стандарту,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передбачає обов'язковий мінімум змісту навчального матеріалу з української та рідних мов і літератур, обумовлений Державними стандартами базової і повної середньої освіти ( наприклад, рідна мова і література у профільних класах природничо-математичного або технологічного напрямів);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профільний 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спрямований на поглиблене вивчення цих курсів (філологічний напрям).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221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498431"/>
            <a:ext cx="934472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Ведення шкільної документації, учнівських зошитів, враховуючи різні види робіт </a:t>
            </a:r>
            <a:endParaRPr lang="ru-RU" sz="2000" b="1" dirty="0" smtClean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Шкільна документація регламентується наказом МОН України від 10.05.2011 № 423 «Про затвердження єдиних зразків обов'язкової ділової документації у загальноосвітніх навчальних закладах усіх типів і форм власності». Записи в класних журналах робимо відповідно до наказу МОН від 03.06.2008 № 496 «Про затвердження Інструкції з ведення класного журналу учнів 5-11(12) класів загальноосвітніх навчальних закладів».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 Систематична перевірка ведення зошитів сприяє покращанню грамотності учнів, каліграфії, охайності в записах, відповідальності вчителя за якість та періодичність перевірки зошитів. За результатами перевірки учнівських зошитів видається наказ по школі (детально: </a:t>
            </a:r>
            <a:r>
              <a:rPr lang="uk-UA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https://nus.org.ua/wp-content/uploads/2020/08/5f33bd14a0460483061713_compressed.pdf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4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502" y="474345"/>
            <a:ext cx="9601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 </a:t>
            </a:r>
            <a:r>
              <a:rPr lang="uk-UA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 заходів щодо підвищення якості знань здобувачів освіти та зокрема випускників закладів освіти з української мови та літератури.</a:t>
            </a:r>
            <a:endParaRPr lang="ru-RU" sz="2000" dirty="0" smtClean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Освітній простір – це органічна складова цілісного освітнього середовища, основою якого є робота вчителя, сповнена поваги до дітей, бажання допомогти їм бути успішними.</a:t>
            </a:r>
            <a:endParaRPr lang="ru-RU" sz="2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своїй діяльності колективи ЗЗСО керуються основними нормативно-правовими актами, 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 Конституцією України, Законами України «Про освіту», «Про загальну середню освіту», «Про забезпечення функціонування української мови як державної», Національною програмою «Освіта» («Україна XXI століття»), постановами Кабінету Міністрів України. </a:t>
            </a: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4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814" y="902215"/>
            <a:ext cx="941162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VIII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 реформи “Нова українська школа” в 5-9 класах</a:t>
            </a: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вересня 2021 року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починається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пілотування нового стандарту в 5-х класах. Для усіх учителів пілотних класів буде проведено навчання.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Тут вчителям важливо ретельно вивчити, як працює стандарт. Від ключових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наскрізних умінь до розкриття потенціалу мовно-літературної галузі, а також необхідно ознайомитися з Методичними рекомендаціями щодо оцінювання результатів навчання учнів третіх і четвертих класів Нової української школи, що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затверждені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наказом Міністерства освіти і науки України від 16.09.2020 № 1146. 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Особливу увагу звернути на критерії, за якими здійснюється формувальне та підсумкове оцінювання, щоби зберегти цінність формувального оцінювання.</a:t>
            </a: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282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805" y="439671"/>
            <a:ext cx="8909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метою оволодіти ціннісними та практичними аспектами нового Державного стандарту базової середньої освіти, рекомендуємо долучитися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«Навчаємось разом», що фінансується Міністерством закордонних справ Фінляндії та ЄС, під патронатом Міністерства освіти і науки України, за участю Інституту модернізації змісту освіти, Українського інституту розвитку освіти, Національної академії педагогічних наук, Команди підтримки реформ МОН, Європейського фонду освіти, Європейського центру ім.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Вергеланда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фонду «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LEGO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British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Council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ГО «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Освіторія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EdCamp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875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15" y="1204332"/>
            <a:ext cx="11396546" cy="216457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err="1">
                <a:solidFill>
                  <a:srgbClr val="7030A0"/>
                </a:solidFill>
              </a:rPr>
              <a:t>Обговорення</a:t>
            </a:r>
            <a:r>
              <a:rPr lang="ru-RU" sz="5400" b="1" dirty="0">
                <a:solidFill>
                  <a:srgbClr val="7030A0"/>
                </a:solidFill>
              </a:rPr>
              <a:t> </a:t>
            </a:r>
            <a:r>
              <a:rPr lang="ru-RU" sz="5400" b="1" dirty="0" err="1">
                <a:solidFill>
                  <a:srgbClr val="7030A0"/>
                </a:solidFill>
              </a:rPr>
              <a:t>програм</a:t>
            </a:r>
            <a:r>
              <a:rPr lang="ru-RU" sz="5400" b="1" dirty="0">
                <a:solidFill>
                  <a:srgbClr val="7030A0"/>
                </a:solidFill>
              </a:rPr>
              <a:t>, </a:t>
            </a:r>
            <a:r>
              <a:rPr lang="ru-RU" sz="5400" b="1" dirty="0" err="1">
                <a:solidFill>
                  <a:srgbClr val="7030A0"/>
                </a:solidFill>
              </a:rPr>
              <a:t>підручників</a:t>
            </a:r>
            <a:r>
              <a:rPr lang="ru-RU" sz="5400" b="1" dirty="0">
                <a:solidFill>
                  <a:srgbClr val="7030A0"/>
                </a:solidFill>
              </a:rPr>
              <a:t>, </a:t>
            </a:r>
            <a:r>
              <a:rPr lang="ru-RU" sz="5400" b="1" dirty="0" smtClean="0">
                <a:solidFill>
                  <a:srgbClr val="7030A0"/>
                </a:solidFill>
              </a:rPr>
              <a:t/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err="1" smtClean="0">
                <a:solidFill>
                  <a:srgbClr val="7030A0"/>
                </a:solidFill>
              </a:rPr>
              <a:t>що</a:t>
            </a:r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err="1">
                <a:solidFill>
                  <a:srgbClr val="7030A0"/>
                </a:solidFill>
              </a:rPr>
              <a:t>будуть</a:t>
            </a:r>
            <a:r>
              <a:rPr lang="ru-RU" sz="5400" b="1" dirty="0">
                <a:solidFill>
                  <a:srgbClr val="7030A0"/>
                </a:solidFill>
              </a:rPr>
              <a:t> </a:t>
            </a:r>
            <a:r>
              <a:rPr lang="ru-RU" sz="5400" b="1" dirty="0" err="1">
                <a:solidFill>
                  <a:srgbClr val="7030A0"/>
                </a:solidFill>
              </a:rPr>
              <a:t>чинними</a:t>
            </a:r>
            <a:r>
              <a:rPr lang="ru-RU" sz="5400" b="1" dirty="0">
                <a:solidFill>
                  <a:srgbClr val="7030A0"/>
                </a:solidFill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</a:rPr>
              <a:t/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в </a:t>
            </a:r>
            <a:r>
              <a:rPr lang="ru-RU" sz="5400" b="1" dirty="0">
                <a:solidFill>
                  <a:srgbClr val="7030A0"/>
                </a:solidFill>
              </a:rPr>
              <a:t>202</a:t>
            </a:r>
            <a:r>
              <a:rPr lang="uk-UA" sz="5400" b="1" dirty="0">
                <a:solidFill>
                  <a:srgbClr val="7030A0"/>
                </a:solidFill>
              </a:rPr>
              <a:t>1</a:t>
            </a:r>
            <a:r>
              <a:rPr lang="ru-RU" sz="5400" b="1" dirty="0">
                <a:solidFill>
                  <a:srgbClr val="7030A0"/>
                </a:solidFill>
              </a:rPr>
              <a:t>/202</a:t>
            </a:r>
            <a:r>
              <a:rPr lang="uk-UA" sz="5400" b="1" dirty="0">
                <a:solidFill>
                  <a:srgbClr val="7030A0"/>
                </a:solidFill>
              </a:rPr>
              <a:t>2</a:t>
            </a:r>
            <a:r>
              <a:rPr lang="ru-RU" sz="5400" b="1" dirty="0">
                <a:solidFill>
                  <a:srgbClr val="7030A0"/>
                </a:solidFill>
              </a:rPr>
              <a:t> </a:t>
            </a:r>
            <a:r>
              <a:rPr lang="ru-RU" sz="5400" b="1" dirty="0" err="1">
                <a:solidFill>
                  <a:srgbClr val="7030A0"/>
                </a:solidFill>
              </a:rPr>
              <a:t>н.р</a:t>
            </a:r>
            <a:r>
              <a:rPr lang="ru-RU" sz="5400" b="1" dirty="0">
                <a:solidFill>
                  <a:srgbClr val="7030A0"/>
                </a:solidFill>
              </a:rPr>
              <a:t>. </a:t>
            </a:r>
            <a:br>
              <a:rPr lang="ru-RU" sz="5400" b="1" dirty="0">
                <a:solidFill>
                  <a:srgbClr val="7030A0"/>
                </a:solidFill>
              </a:rPr>
            </a:br>
            <a:endParaRPr lang="ru-RU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256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873" y="139348"/>
            <a:ext cx="912169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2021/2022 </a:t>
            </a:r>
            <a:r>
              <a:rPr lang="ru-RU" sz="20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0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endParaRPr lang="ru-RU" sz="2000" b="0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Перелік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навчальної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літератури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програм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рекомендованої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МОН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України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для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використання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у закладах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дошкільної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освіти</a:t>
            </a: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Перелік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навчальних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програм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підручників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та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навчально-методичних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посібників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рекомендованих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МОН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України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для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використання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у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початкових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класах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закладів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загальної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середньої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освіти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з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навчанням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українською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мовою</a:t>
            </a: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Перелік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навчальних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програм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підручників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та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навчально-методичних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посібників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рекомендованих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МОН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України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для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використання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в 5-11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класах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закладів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загальної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середньої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освіти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з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навчанням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українською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мовою</a:t>
            </a: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Перелік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навчальних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програм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підручників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та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навчально-методичних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посібників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рекомендованих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МОН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України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для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використання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у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класах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 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закладів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загальної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середньої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освіти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з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навчанням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мовами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національних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меншин</a:t>
            </a: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Перелік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навчальної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літератури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,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рекомендованої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МОН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України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для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використання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у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спеціальних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закладах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загальної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середньої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освіти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для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дітей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з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особливими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освітніми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потребами</a:t>
            </a: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Лист МОН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від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 09.08.2021 № 1/9-404 "Про </a:t>
            </a:r>
            <a:r>
              <a:rPr lang="ru-RU" sz="2000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переліки</a:t>
            </a:r>
            <a:r>
              <a:rPr lang="ru-RU" sz="20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навчальної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літератури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та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навчальних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програм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,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рекомендованих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Міністерством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освіти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і науки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України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для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використання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в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освітньому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процесі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закладів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освіти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у 2021/2022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навчальному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році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"</a:t>
            </a:r>
            <a:endParaRPr lang="ru-RU" sz="2000" b="0" i="0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41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3159" y="910683"/>
            <a:ext cx="9581788" cy="414082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rgbClr val="7030A0"/>
                </a:solidFill>
              </a:rPr>
              <a:t>Методичні рекомендації щодо розвитку </a:t>
            </a:r>
            <a:r>
              <a:rPr lang="en-US" sz="4000" b="1" dirty="0">
                <a:solidFill>
                  <a:srgbClr val="7030A0"/>
                </a:solidFill>
              </a:rPr>
              <a:t>STEM</a:t>
            </a:r>
            <a:r>
              <a:rPr lang="uk-UA" sz="4000" b="1" dirty="0">
                <a:solidFill>
                  <a:srgbClr val="7030A0"/>
                </a:solidFill>
              </a:rPr>
              <a:t>-освіти в закладах середньої та позашкільної освіти в 2021/2022 </a:t>
            </a:r>
            <a:r>
              <a:rPr lang="uk-UA" sz="4000" b="1" dirty="0" err="1">
                <a:solidFill>
                  <a:srgbClr val="7030A0"/>
                </a:solidFill>
              </a:rPr>
              <a:t>н.р</a:t>
            </a:r>
            <a:r>
              <a:rPr lang="uk-UA" sz="4000" b="1" dirty="0">
                <a:solidFill>
                  <a:srgbClr val="7030A0"/>
                </a:solidFill>
              </a:rPr>
              <a:t>.</a:t>
            </a: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562" y="3947532"/>
            <a:ext cx="3724506" cy="2587083"/>
          </a:xfrm>
          <a:prstGeom prst="rect">
            <a:avLst/>
          </a:prstGeom>
        </p:spPr>
      </p:pic>
      <p:pic>
        <p:nvPicPr>
          <p:cNvPr id="4100" name="Picture 4" descr="STEM-освіта - STEM-цент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3399" y="4336197"/>
            <a:ext cx="5645951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4771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897" y="889844"/>
            <a:ext cx="90882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2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*Наказ МОН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від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 13.04.2018 № 366 "Про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реалізацію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інноваційного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освітнього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 проекту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всеукраїнського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рівня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 за темою "Я -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дослідник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Наказ МОН від 13.04.2018 № 366 &quot;Про реалізацію інноваційного освітнього проекту всеукраїнського рівня за темою &quot;Я -дослідник&quot; на 2018 -2021 роки&quot;"/>
              </a:rPr>
              <a:t>" на 2018 -2021 роки"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*Наказ МОН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від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17.05.2017 № 708 "Про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проведення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дослідно-експериментальної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роботи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всеукраїнського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рівня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за темою: "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Науково-методичні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засади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створення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та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функціонування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Всеукраїнського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науково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-методичного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віртуального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 </a:t>
            </a:r>
            <a:r>
              <a:rPr lang="en-US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STEM-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центру (ВНМВ </a:t>
            </a:r>
            <a:r>
              <a:rPr lang="en-US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STEM-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каз МОН від 17.05.2017 № 708 &quot;Про проведення дослідно-експериментальної роботи всеукраїнського рівня за темою: &quot;Науково-методичні засади створення та функціонування Всеукраїнського науково-методичного віртуального STEM-центру (ВНМВ STEM-центр)&quot; на 2017-2021 роки&quot;"/>
              </a:rPr>
              <a:t>центр)" на 2017-2021 роки"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*Наказ МОН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від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24.04.2017 № 628 "Про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внесення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змін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до складу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робочої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групи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з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питань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впровадження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</a:t>
            </a:r>
            <a:r>
              <a:rPr lang="en-US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STEM-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освіти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 в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Україні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каз МОН від 24.04.2017 № 628 &quot;Про внесення змін до складу робочої групи з питань впровадження STEM-освіти в Україні&quot;"/>
              </a:rPr>
              <a:t>"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План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заходів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щодо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впровадження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 </a:t>
            </a:r>
            <a:r>
              <a:rPr lang="en-US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STEM-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освіти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 в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Україні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План заходів щодо впровадження STEM-освіти в Україні на 2016-2018 роки"/>
              </a:rPr>
              <a:t> на 2016-2018 роки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*Наказ МОН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від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 29.02.2016 №188 "Про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утворення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робочої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групи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 з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питань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впровадження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 </a:t>
            </a:r>
            <a:r>
              <a:rPr lang="en-US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STEM-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освіти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 в </a:t>
            </a:r>
            <a:r>
              <a:rPr lang="ru-RU" sz="24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Україні</a:t>
            </a:r>
            <a:r>
              <a:rPr lang="ru-RU" sz="24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Наказ МОН від 29.02.2016 №188 &quot;Про утворення робочої групи з питань впровадження STEM-освіти в Україні&quot;"/>
              </a:rPr>
              <a:t>"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441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80584"/>
            <a:ext cx="8596668" cy="1149815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 в 2021 – 2022 </a:t>
            </a:r>
            <a:r>
              <a:rPr lang="uk-UA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imzo.gov.ua/wp-content/uploads/2021/06/12-800x4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5015" y="2562856"/>
            <a:ext cx="2196790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2956" y="1564243"/>
            <a:ext cx="931200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Творче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яке проводить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ДНУ «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модернізації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проходитиме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два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 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мотивуватиме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практиків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актуальних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означеної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тематики.</a:t>
            </a:r>
          </a:p>
          <a:p>
            <a:pPr fontAlgn="base"/>
            <a:r>
              <a:rPr lang="ru-RU" sz="2000" b="1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b="1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000" b="1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b="1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0" i="0" dirty="0" smtClean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15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25 </a:t>
            </a:r>
            <a:r>
              <a:rPr lang="ru-RU" sz="20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 р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– подача заявок і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25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 р. по 15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2022 р. – робота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комітету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Березень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2022 р. –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підбиття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підсумків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заходу.</a:t>
            </a:r>
          </a:p>
          <a:p>
            <a:pPr fontAlgn="base"/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Березень-квітень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2022 р. –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оприлюднення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заявка </a:t>
            </a:r>
            <a:r>
              <a:rPr lang="ru-RU" sz="2000" b="0" i="0" u="none" strike="noStrike" dirty="0" err="1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учасника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текст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публікації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рецензія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надсилаються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25 </a:t>
            </a:r>
            <a:r>
              <a:rPr lang="ru-RU" sz="2000" b="1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000" b="1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 р.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ДНУ «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модернізації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Митрополита Василя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Липківського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36, м.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03035, з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обов’язковою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позначкою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Краща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STEM-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публікація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20</a:t>
            </a:r>
            <a:r>
              <a:rPr lang="ru-RU" b="0" i="0" dirty="0" smtClean="0">
                <a:solidFill>
                  <a:srgbClr val="444444"/>
                </a:solidFill>
                <a:effectLst/>
                <a:latin typeface="Open Sans"/>
              </a:rPr>
              <a:t>21» 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 на </a:t>
            </a:r>
            <a:r>
              <a:rPr lang="ru-RU" sz="20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0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адресу:</a:t>
            </a:r>
            <a:r>
              <a:rPr lang="ru-RU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en-US" sz="2000" b="0" i="0" u="none" strike="noStrike" dirty="0" smtClean="0">
                <a:solidFill>
                  <a:srgbClr val="289D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stem@imzo.gov.ua</a:t>
            </a:r>
            <a:endParaRPr lang="en-US" sz="20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36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81" t="13171" b="2890"/>
          <a:stretch/>
        </p:blipFill>
        <p:spPr>
          <a:xfrm>
            <a:off x="2107580" y="0"/>
            <a:ext cx="8463776" cy="66349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26" y="2222505"/>
            <a:ext cx="1956986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7448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78781"/>
            <a:ext cx="8596668" cy="64677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 в 2021 – 2022 </a:t>
            </a:r>
            <a:r>
              <a:rPr lang="uk-UA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45326" y="925553"/>
            <a:ext cx="10872439" cy="5742876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</a:t>
            </a:r>
            <a:r>
              <a:rPr lang="ru-RU" sz="3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</a:t>
            </a:r>
            <a:r>
              <a:rPr lang="ru-RU" sz="3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канікули</a:t>
            </a:r>
            <a:r>
              <a:rPr lang="ru-RU" sz="3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2021»</a:t>
            </a:r>
          </a:p>
          <a:p>
            <a:r>
              <a:rPr lang="ru-RU" sz="29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Конкурсу </a:t>
            </a:r>
            <a:endParaRPr lang="ru-RU" sz="2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2-х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вікових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категоріях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читачі-учні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11-13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читачі-учні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14-18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проводиться у 7 </a:t>
            </a:r>
            <a:r>
              <a:rPr lang="ru-RU" sz="2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номінаціях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9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Знайомтеся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ми!» </a:t>
            </a:r>
            <a:endParaRPr lang="uk-UA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я люблю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uk-UA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—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натхнення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uk-UA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 кожному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 уже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endParaRPr lang="uk-UA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майбутня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uk-UA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Безмежний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моєї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уяви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uk-UA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буде?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Конкурс проводиться 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2 </a:t>
            </a:r>
            <a:r>
              <a:rPr lang="ru-RU" sz="2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15 листопада 2021 року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два тури: </a:t>
            </a:r>
            <a:endParaRPr lang="ru-RU" sz="2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 2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15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обласному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підсумковий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 15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15 листопада в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Києві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97455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78781"/>
            <a:ext cx="8596668" cy="64677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Конкурси в 2021 – 2022 </a:t>
            </a:r>
            <a:r>
              <a:rPr lang="uk-UA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45326" y="925553"/>
            <a:ext cx="10872439" cy="574287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litcentr.in.ua/news/1-0-10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перелік цікавих творчих конкурсів)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Міський конкурс «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етодична знахідка» в таких номінаціях: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sz="32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вебквест</a:t>
            </a:r>
            <a:endParaRPr lang="uk-UA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*кейс до уроку ( матеріали до уроку в кількості 3 і більше шт.)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 буде номінація для молодих педагогів ( до 5 р. стажу)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9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33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3159" y="381414"/>
            <a:ext cx="8596668" cy="867524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 групи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20494" y="1382803"/>
            <a:ext cx="10674607" cy="1204279"/>
          </a:xfrm>
        </p:spPr>
        <p:txBody>
          <a:bodyPr>
            <a:normAutofit/>
          </a:bodyPr>
          <a:lstStyle/>
          <a:p>
            <a:r>
              <a:rPr lang="uk-UA" dirty="0" smtClean="0"/>
              <a:t>*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Інтерактивні форми роботи (завдання) на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української мови в 5 класі «Крок до НУШ»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494" y="2587082"/>
            <a:ext cx="102954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*Інтерактивні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роботи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(завдання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української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класі «Крок до НУШ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*Створення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олімпіад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00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48" t="12683" r="-4448" b="1788"/>
          <a:stretch/>
        </p:blipFill>
        <p:spPr>
          <a:xfrm>
            <a:off x="2263696" y="223023"/>
            <a:ext cx="8552985" cy="64454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362" y="2598234"/>
            <a:ext cx="1951464" cy="187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51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82" y="635620"/>
            <a:ext cx="9670998" cy="2720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</a:t>
            </a:r>
            <a:r>
              <a:rPr lang="uk-UA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аїнської</a:t>
            </a:r>
            <a:r>
              <a:rPr lang="uk-UA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мови та літератури в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uk-UA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/202</a:t>
            </a:r>
            <a:r>
              <a:rPr lang="uk-UA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Методичні рекомендації щодо викладання навчальних предметів у закладах  загальної середньої освіти у 2021-2022 навчальному роц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6723" y="3356519"/>
            <a:ext cx="5642516" cy="316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195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5687" y="357027"/>
            <a:ext cx="93781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базової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оприлюднено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покликанням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0" i="0" u="none" strike="noStrike" dirty="0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https://www.kmu.gov.ua/.../pro-</a:t>
            </a:r>
            <a:r>
              <a:rPr lang="en-US" sz="2400" b="0" i="0" u="none" strike="noStrike" dirty="0" err="1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deyaki</a:t>
            </a:r>
            <a:r>
              <a:rPr lang="en-US" sz="2400" b="0" i="0" u="none" strike="noStrike" dirty="0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en-US" sz="2400" b="0" i="0" u="none" strike="noStrike" dirty="0" err="1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pitannya-derzhavnih</a:t>
            </a:r>
            <a:r>
              <a:rPr lang="en-US" sz="2400" b="0" i="0" u="none" strike="noStrike" dirty="0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...</a:t>
            </a:r>
            <a:r>
              <a:rPr lang="en-US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Тож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2021/2022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перехідним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чинного Державного стандарту і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впровадженням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державного документа.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здійснюватиметься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чинними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5 – 9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класах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навчальною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5 – 9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К.: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Видавничий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2013 (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07.06.2017 №804);</a:t>
            </a:r>
          </a:p>
          <a:p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10- 11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за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та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профільний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затверджені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23.10.2017 № 1407;</a:t>
            </a:r>
          </a:p>
          <a:p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розміщені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покликанням</a:t>
            </a:r>
            <a:r>
              <a:rPr lang="ru-RU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b="0" i="0" u="none" strike="noStrike" dirty="0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https://mon.gov.ua/.../</a:t>
            </a:r>
            <a:r>
              <a:rPr lang="en-US" sz="2400" b="0" i="0" u="none" strike="noStrike" dirty="0" err="1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zagalna</a:t>
            </a:r>
            <a:r>
              <a:rPr lang="en-US" sz="2400" b="0" i="0" u="none" strike="noStrike" dirty="0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.../</a:t>
            </a:r>
            <a:r>
              <a:rPr lang="en-US" sz="2400" b="0" i="0" u="none" strike="noStrike" dirty="0" err="1" smtClean="0">
                <a:solidFill>
                  <a:srgbClr val="65ADC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navchalni-programi</a:t>
            </a:r>
            <a:r>
              <a:rPr lang="en-US" sz="2400" b="0" i="0" dirty="0" smtClean="0">
                <a:solidFill>
                  <a:srgbClr val="44444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i="0" dirty="0">
              <a:solidFill>
                <a:srgbClr val="44444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29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722" y="391140"/>
            <a:ext cx="969041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2021/2022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здійснюватиметься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компетентностей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базовому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2021/2022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структуровано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розділами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– Нормативна база та список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рекомендованих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підручників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посібників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навчально-методичної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Варіативна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українознавства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ЗЗСО</a:t>
            </a:r>
          </a:p>
          <a:p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–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скоригованого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вересні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року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очного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пропонуємо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минулий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коригуюче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співбесіди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рекомендуємо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виставляти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класного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журналу.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практичного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коригуючого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вносить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корективи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календарного плану.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59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292" y="540032"/>
            <a:ext cx="8731405" cy="61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ІІІ – Опрацювання змін українського правопису та їх впровадження в освітній процес.</a:t>
            </a:r>
            <a:endParaRPr lang="ru-RU" sz="2400" b="1" dirty="0" smtClean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червня 2019 року фінальний текст нової редакції «Українського правопису» було опубліковано на офіційних сайтах Міністерства освіти і науки та Національної академії наук.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цього моменту рекомендовано застосовувати норми та правила нової редакції Правопису в усіх сферах суспільного життя, зокрема, в офіційно-діловому стилі мовлення,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 до 2023 року на ЗНО не виноситимуть завдання на норми та правила правопису, що зазнали змін.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64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259" y="302359"/>
            <a:ext cx="906594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 </a:t>
            </a:r>
            <a:r>
              <a:rPr lang="uk-UA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дистанційного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змішаного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онлайн-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сервісів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практику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-словесника.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і методи дистанційного та змішаного навчання.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Взаємодія всіх учасників освітнього процесу – один з найважливіших факторів успішного функціонування будь-якої шкільної спільноти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умовах дистанційного навчання, коли вчителі й учні не можуть бути поруч, взаємодія між усіма учасниками освітнього процесу: адміністрацією школи, вчителями, учнями і батьками набуває особливої важливості. Дистанційне навчання дасть результати, лише якщо буде посильним для всіх учасників освітнього процесу.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Вчитель/ка зобов’язаний(а) виконувати освітню програму для досягнення учнями передбачених результатів навчання, тобто надавати інформацію щодо обсягу та змісту навчального матеріалу, завдань на його закріплення, перевіряти й оцінювати їх та надавати відгуки на виконані завдання. </a:t>
            </a:r>
            <a:r>
              <a:rPr lang="uk-UA" sz="20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 вчитель/ка співпрацює з усіма учасниками освітнього процесу. </a:t>
            </a:r>
            <a:endParaRPr lang="ru-RU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50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2527" y="474345"/>
            <a:ext cx="932241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uk-UA" sz="20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оглиблен</a:t>
            </a: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та профільне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endParaRPr lang="ru-RU" sz="2000" dirty="0" smtClean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 до Закону України "Про загальну середню освіту", Концепції профільного навчання у старшій школі, починаючи з 2010/2011 навчального року, в закладах освіти України запроваджено профільне навчання, головною метою якого є створення умов для подальшого професійного самовизначення учнів, формування адекватного уявлення про свої можливості та уподобання.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Головним завданням профільної </a:t>
            </a:r>
            <a:r>
              <a:rPr lang="uk-UA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літературної освіти є розширення та поглиблення знань з відповідного предмета, удосконалення мовленнєвої та загальної культури,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засвоєння навичок самостійної дослідницької діяльності в галузі професійного вибору.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2073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1461</Words>
  <Application>Microsoft Office PowerPoint</Application>
  <PresentationFormat>Произвольный</PresentationFormat>
  <Paragraphs>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Аналіз результатів зовнішнього незалежного оцінювання за  2020/2021 н.р. </vt:lpstr>
      <vt:lpstr>Слайд 2</vt:lpstr>
      <vt:lpstr>Слайд 3</vt:lpstr>
      <vt:lpstr>Методичні рекомендації щодо викладання української мови та літератури в 2021/2022 н.р. 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Обговорення програм, підручників,  що будуть чинними  в 2021/2022 н.р.  </vt:lpstr>
      <vt:lpstr>Слайд 16</vt:lpstr>
      <vt:lpstr>Методичні рекомендації щодо розвитку STEM-освіти в закладах середньої та позашкільної освіти в 2021/2022 н.р. </vt:lpstr>
      <vt:lpstr>Слайд 18</vt:lpstr>
      <vt:lpstr>Конкурси в 2021 – 2022 н.р.</vt:lpstr>
      <vt:lpstr>Конкурси в 2021 – 2022 н.р.</vt:lpstr>
      <vt:lpstr>Конкурси в 2021 – 2022 н.р.</vt:lpstr>
      <vt:lpstr>Творчі групи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Zver</cp:lastModifiedBy>
  <cp:revision>36</cp:revision>
  <dcterms:created xsi:type="dcterms:W3CDTF">2021-08-25T18:04:18Z</dcterms:created>
  <dcterms:modified xsi:type="dcterms:W3CDTF">2021-08-27T19:13:40Z</dcterms:modified>
</cp:coreProperties>
</file>